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9144000"/>
  <p:notesSz cx="6858000" cy="9144000"/>
  <p:embeddedFontLst>
    <p:embeddedFont>
      <p:font typeface="Merriweather Sans"/>
      <p:regular r:id="rId39"/>
      <p:bold r:id="rId40"/>
      <p:italic r:id="rId41"/>
      <p:boldItalic r:id="rId42"/>
    </p:embeddedFont>
    <p:embeddedFont>
      <p:font typeface="Candara"/>
      <p:regular r:id="rId43"/>
      <p:bold r:id="rId44"/>
      <p:italic r:id="rId45"/>
      <p:boldItalic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1" roundtripDataSignature="AMtx7mgwTRstZJMFR2Fnq7m1gEOqAgNS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Sans-bold.fntdata"/><Relationship Id="rId42" Type="http://schemas.openxmlformats.org/officeDocument/2006/relationships/font" Target="fonts/MerriweatherSans-boldItalic.fntdata"/><Relationship Id="rId41" Type="http://schemas.openxmlformats.org/officeDocument/2006/relationships/font" Target="fonts/MerriweatherSans-italic.fntdata"/><Relationship Id="rId44" Type="http://schemas.openxmlformats.org/officeDocument/2006/relationships/font" Target="fonts/Candara-bold.fntdata"/><Relationship Id="rId43" Type="http://schemas.openxmlformats.org/officeDocument/2006/relationships/font" Target="fonts/Candara-regular.fntdata"/><Relationship Id="rId46" Type="http://schemas.openxmlformats.org/officeDocument/2006/relationships/font" Target="fonts/Candara-boldItalic.fntdata"/><Relationship Id="rId45" Type="http://schemas.openxmlformats.org/officeDocument/2006/relationships/font" Target="fonts/Candar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MerriweatherSans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>
  <p:cSld name="Encabezado de sección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jpg" id="12" name="Google Shape;1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3" name="Google Shape;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>
  <p:cSld name="En blanco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59" name="Google Shape;5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jpg" id="60" name="Google Shape;6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ólo el título">
  <p:cSld name="2_Sólo el título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62" name="Google Shape;62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63" name="Google Shape;6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4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4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45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5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4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4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En blanco">
  <p:cSld name="1_En blanco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72" name="Google Shape;72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jpg" id="73" name="Google Shape;7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Sólo el título">
  <p:cSld name="3_Sólo el título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75" name="Google Shape;75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76" name="Google Shape;7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4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47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47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47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47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47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En blanco">
  <p:cSld name="2_En blanco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85" name="Google Shape;8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.jpg" id="86" name="Google Shape;8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Sólo el título">
  <p:cSld name="4_Sólo el título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88" name="Google Shape;8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89" name="Google Shape;8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49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9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9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9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9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En blanco">
  <p:cSld name="4_En blanco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98" name="Google Shape;9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.jpg" id="99" name="Google Shape;9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Sólo el título">
  <p:cSld name="6_Sólo el título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01" name="Google Shape;10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02" name="Google Shape;10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51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51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51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1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1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En blanco">
  <p:cSld name="5_En blanco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11" name="Google Shape;11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.jpg" id="112" name="Google Shape;11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Sólo el título">
  <p:cSld name="7_Sólo el título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14" name="Google Shape;11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15" name="Google Shape;11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53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3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3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3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3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En blanco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6" name="Google Shape;16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.jpg" id="17" name="Google Shape;1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>
  <p:cSld name="Título y texto vertical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24" name="Google Shape;124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4.jpg" id="125" name="Google Shape;12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Sólo el título">
  <p:cSld name="8_Sólo el título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27" name="Google Shape;127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28" name="Google Shape;12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5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5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5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>
  <p:cSld name="Título vertical y texto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37" name="Google Shape;1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.jpg" id="138" name="Google Shape;13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Sólo el título">
  <p:cSld name="9_Sólo el título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40" name="Google Shape;140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41" name="Google Shape;14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57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7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7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7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7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Sólo el título">
  <p:cSld name="5_Sólo el títul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9" name="Google Shape;1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20" name="Google Shape;2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7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7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7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7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7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descr="logo.jpg" id="33" name="Google Shape;3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>
  <p:cSld name="Dos objeto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institucional-actualizado[1].jpg" id="41" name="Google Shape;4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>
  <p:cSld name="Comparació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1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8000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>
  <p:cSld name="Sólo el título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46" name="Google Shape;4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.jpg" id="47" name="Google Shape;4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ólo el título">
  <p:cSld name="1_Sólo el título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49" name="Google Shape;49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43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43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3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43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43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.jpg" id="55" name="Google Shape;5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4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"/>
          <p:cNvSpPr/>
          <p:nvPr/>
        </p:nvSpPr>
        <p:spPr>
          <a:xfrm>
            <a:off x="848096" y="4196478"/>
            <a:ext cx="2749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rgbClr val="F9B71A"/>
                </a:solidFill>
                <a:latin typeface="Candara"/>
                <a:ea typeface="Candara"/>
                <a:cs typeface="Candara"/>
                <a:sym typeface="Candara"/>
              </a:rPr>
              <a:t>BDY7101</a:t>
            </a:r>
            <a:endParaRPr/>
          </a:p>
        </p:txBody>
      </p:sp>
      <p:sp>
        <p:nvSpPr>
          <p:cNvPr id="153" name="Google Shape;153;p1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Big Data</a:t>
            </a:r>
            <a:endParaRPr/>
          </a:p>
        </p:txBody>
      </p:sp>
      <p:pic>
        <p:nvPicPr>
          <p:cNvPr id="154" name="Google Shape;1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210" name="Google Shape;210;p10"/>
          <p:cNvSpPr/>
          <p:nvPr/>
        </p:nvSpPr>
        <p:spPr>
          <a:xfrm>
            <a:off x="556054" y="1196188"/>
            <a:ext cx="8130746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Cálculo de las correlaciones en Python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soporta funcionalidad para calcular correlaciones.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 la correlación entre dos RDD [Double].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Calcular matriz de correlación para RDD [Vector].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922" y="2794000"/>
            <a:ext cx="7839010" cy="33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556054" y="1196188"/>
            <a:ext cx="813074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Otras funciones soportadas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siguiente tabla enumera algunas otras funciones estadísticas soportadas por MLlib.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359" y="2765848"/>
            <a:ext cx="8644135" cy="2794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224" name="Google Shape;224;p12"/>
          <p:cNvSpPr/>
          <p:nvPr/>
        </p:nvSpPr>
        <p:spPr>
          <a:xfrm>
            <a:off x="556054" y="1196188"/>
            <a:ext cx="8130746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Extracción de características (Feature)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extracción de características se refiere a la transformación de datos para prepararlos como entrada para un algoritmo de aprendizaje automático.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MLlib admite una variedad de técnicas de extracción de características.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Algunas técnicas simplemente transforman los datos.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Otros son dependientes de los datos, y primero deben ajustarse a los datos.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8675" y="3733016"/>
            <a:ext cx="4946650" cy="2394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231" name="Google Shape;231;p13"/>
          <p:cNvSpPr/>
          <p:nvPr/>
        </p:nvSpPr>
        <p:spPr>
          <a:xfrm>
            <a:off x="556054" y="1196188"/>
            <a:ext cx="813074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Transformaciones soportadas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627" y="1704019"/>
            <a:ext cx="8130746" cy="4309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238" name="Google Shape;238;p14"/>
          <p:cNvSpPr/>
          <p:nvPr/>
        </p:nvSpPr>
        <p:spPr>
          <a:xfrm>
            <a:off x="556054" y="1196188"/>
            <a:ext cx="8130746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Transformando vectores con ElementwiseProduct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ElementwiseProduct transforma un solo vector o RDD [Vector]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Multiplica cada vector en el RDD por un vector proporcionado por el usuario.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Multiplica dos vectores elemento por elemento, produciendo un nuevo vector.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 dos pasos principales para transformar los datos.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una instancia de ElementwiseProduct.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	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Inicializa esto con el vector transformador.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Suministre el RDD a transformar como argumento del método de transformación</a:t>
            </a:r>
            <a:b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5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244" name="Google Shape;244;p15"/>
          <p:cNvSpPr/>
          <p:nvPr/>
        </p:nvSpPr>
        <p:spPr>
          <a:xfrm>
            <a:off x="556054" y="1196188"/>
            <a:ext cx="81307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Transformación de vectores con ElementwiseProduct (Python)</a:t>
            </a:r>
            <a:endParaRPr/>
          </a:p>
        </p:txBody>
      </p:sp>
      <p:pic>
        <p:nvPicPr>
          <p:cNvPr id="245" name="Google Shape;24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911" y="1827375"/>
            <a:ext cx="7737031" cy="4329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251" name="Google Shape;251;p16"/>
          <p:cNvSpPr/>
          <p:nvPr/>
        </p:nvSpPr>
        <p:spPr>
          <a:xfrm>
            <a:off x="556054" y="1196188"/>
            <a:ext cx="8130746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Usando el StandardScaler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StandardScaler opera en un RDD [Vector]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 centrar y escalar cada elemento de los vectores en el RDD.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Centro sobre la media con la opción withMean.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Escale la desviación estándar a uno con la opción withStd.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 transformación requiere un ajuste a los datos antes de la transformación para determinar las estadísticas que se utilizarán.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Realice estos pasos para escalar datos: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una instancia de StandardScaler.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Invoque el método de ajuste para ajustar el StandardScaler a los datos.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	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método genera una instancia de StandardScalerModel.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continuación, ejecute el método de transformación de StandardScalerModel.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	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método de transformación devolverá un nuevo RDD.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257" name="Google Shape;257;p17"/>
          <p:cNvSpPr/>
          <p:nvPr/>
        </p:nvSpPr>
        <p:spPr>
          <a:xfrm>
            <a:off x="556054" y="1196188"/>
            <a:ext cx="813074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Usando el StandardScaler en Python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727" y="1934852"/>
            <a:ext cx="8308546" cy="3530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264" name="Google Shape;264;p18"/>
          <p:cNvSpPr/>
          <p:nvPr/>
        </p:nvSpPr>
        <p:spPr>
          <a:xfrm>
            <a:off x="556054" y="1196188"/>
            <a:ext cx="8130746" cy="4339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Reducción de dimensionalidad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reducción de la dimensionalidad se refiere a la reducción del número de funciones a un subconjunto que contiene la mayor cantidad de información.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Proporciona una vía directa para reducir datos de alta dimensión.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 a construir modelos al reducir potencialmente el ruido en los datos.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MLlib soporta varias técnicas para la reducción de la dimensionalidad.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descomposición del valor singular (SVD) está contenida en mllib.linalg.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análisis de componentes principales (PCA) está contenido en mllib.feature.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Ambas técnicas actualmente solo son compatibles con las API de Java y Scala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teoría de las técnicas anteriores está más allá del alcance de este curso.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9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556054" y="1196188"/>
            <a:ext cx="8130746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Modelos de aprendizaje automático de MLlib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MLlib soporta cada una de las tres siguientes.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Clasificación (y regresión)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Filtrado Colaborativo</a:t>
            </a:r>
            <a:b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MLlib ofrece variedad de modelos y algoritmos.</a:t>
            </a:r>
            <a:b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elección del modelo depende de los datos y del problema a resolver.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Diferentes modelos y técnicas requieren diferentes tipos de entrada.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Usar técnicas como mapeo y transformaciones para preparar datos.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/>
          <p:nvPr/>
        </p:nvSpPr>
        <p:spPr>
          <a:xfrm>
            <a:off x="873904" y="2829580"/>
            <a:ext cx="32076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556054" y="1196188"/>
            <a:ext cx="8130746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Filtrado Colaborativo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casos de uso de filtrado colaborativo incluyen.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Recomendaciones de productos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Publicidad dirigida</a:t>
            </a:r>
            <a:b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Actualmente, MLlib solo ofrece filtrado colaborativo de factor latente, utilizando un enfoque de factorización matricial.</a:t>
            </a:r>
            <a:b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Admite retroalimentación implícita y explícita como datos de entrada.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282" name="Google Shape;282;p21"/>
          <p:cNvSpPr/>
          <p:nvPr/>
        </p:nvSpPr>
        <p:spPr>
          <a:xfrm>
            <a:off x="556054" y="1196188"/>
            <a:ext cx="8130746" cy="4062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casos de uso de clustering incluyen.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Segmentación de clientes.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Preparación de datos.</a:t>
            </a:r>
            <a:b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epidemiológicos.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MLlib soporta las siguientes técnicas de clustering.</a:t>
            </a:r>
            <a:b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Streaming k-means.</a:t>
            </a:r>
            <a:b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Gaussian mixture model.</a:t>
            </a:r>
            <a:b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Iteration Clustering (PIC).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Latent Dirichlet Allocation (LDA).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288" name="Google Shape;288;p22"/>
          <p:cNvSpPr/>
          <p:nvPr/>
        </p:nvSpPr>
        <p:spPr>
          <a:xfrm>
            <a:off x="556054" y="1196188"/>
            <a:ext cx="8130746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Clasificación y Regresión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casos de uso de clasificación y regresión incluyen.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Detección de fraude / anomalía.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Predicción del comportamiento del cliente.</a:t>
            </a:r>
            <a:b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Reconocimiento de imagen.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MLlib soporta muchas técnicas de clasificación y regresión, tales como.</a:t>
            </a:r>
            <a:b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Regresión logística.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Máquinas de Vector de Soporte Lineal (SVMs).</a:t>
            </a:r>
            <a:b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Árboles de decisión.</a:t>
            </a:r>
            <a:b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forests.</a:t>
            </a:r>
            <a:b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Naïve Bayes.</a:t>
            </a:r>
            <a:b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Regresión de mínimos cuadrados.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Regresión de cresta (Ridge regression).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Regresión de lazo (Lasso regression).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294" name="Google Shape;294;p23"/>
          <p:cNvSpPr/>
          <p:nvPr/>
        </p:nvSpPr>
        <p:spPr>
          <a:xfrm>
            <a:off x="556054" y="1196188"/>
            <a:ext cx="8130746" cy="4339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Clasificación versus Regresión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clasificación corresponde a predecir una etiqueta categórica.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 tener múltiples etiquetas (debe ser discreta).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caso más simple es la clasificación binaria.</a:t>
            </a:r>
            <a:b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menudo se utiliza para predecir resultados simples de sí/no.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	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"¿Este cliente incumplirá con el préstamo?”.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	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"¿Es este tumor maligno?”.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regresión corresponde a la predicción de un valor numérico continuo.</a:t>
            </a:r>
            <a:b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valor a predecir puede ser limitado o ilimitado.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caso más simple es la regresión lineal.</a:t>
            </a:r>
            <a:b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menudo se utiliza para predecir precios o valores.</a:t>
            </a:r>
            <a:b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"¿Cuánto debería vender esta casa?"</a:t>
            </a:r>
            <a:b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"¿Cuántas personas votarán en esta elección?"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300" name="Google Shape;300;p24"/>
          <p:cNvSpPr/>
          <p:nvPr/>
        </p:nvSpPr>
        <p:spPr>
          <a:xfrm>
            <a:off x="556054" y="1196188"/>
            <a:ext cx="813074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Enfoque de regresión: Regresión lineal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Regresión lineal modela una relación lineal entre variables numéricas.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Variables de características numéricas (independientes).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 de etiqueta continua (dependiente).</a:t>
            </a:r>
            <a:endParaRPr/>
          </a:p>
        </p:txBody>
      </p:sp>
      <p:pic>
        <p:nvPicPr>
          <p:cNvPr id="301" name="Google Shape;30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2446" y="2765848"/>
            <a:ext cx="5905500" cy="3920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307" name="Google Shape;307;p25"/>
          <p:cNvSpPr/>
          <p:nvPr/>
        </p:nvSpPr>
        <p:spPr>
          <a:xfrm>
            <a:off x="556054" y="1196188"/>
            <a:ext cx="8130746" cy="3508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Fondo de regresión lineal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lo general, tienen más de una variable de función.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características deben ser independientes entre sí.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Fórmula básica para la regresión lineal: Y = α + Xβ + ε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es la variable dependiente.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son las variables independientes.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 es el valor donde la línea intercepta el eje Y en X = 0.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β es un vector que representa los coeficientes que muestran el cambio en Y por el cambio en X.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ε representa una distribución aleatoria de error.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556054" y="1196188"/>
            <a:ext cx="8130746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Fondo de regresión lineal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 y β están determinadas por algoritmo.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coeficiente β para cada variable característica.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Elegido para minimizar el desacuerdo entre los datos observados y la línea de regresión.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Tenga en cuenta que el algoritmo a menudo tendrá un mejor rendimiento si las características se escalan y se centran (por ejemplo, mediante el uso de StandardScaler).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7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319" name="Google Shape;319;p27"/>
          <p:cNvSpPr/>
          <p:nvPr/>
        </p:nvSpPr>
        <p:spPr>
          <a:xfrm>
            <a:off x="556054" y="1196188"/>
            <a:ext cx="8130746" cy="4062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Regresión lineal en MLlib Spark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Spark MLlib, la regresión lineal se implementa en mllib.regression.LinearRegressionWithSGD.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"WithSGD" se refiere al descenso de gradiente estocástico.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SGD es un algoritmo de optimización iterativo.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algoritmo toma un RDD [LabeledPoint] como entrada, para el entrenamiento.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crear un modelo de regresión lineal.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Llame al método de entrenamiento LinearRegressionWithSGD en un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RDD [LabeledPoint].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Scala, debe proporcionar adicionalmente el parámetro numIterations como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entrada al método del entrenamiento.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método de entrenamiento da como salida a un LinearRegressionModel.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325" name="Google Shape;325;p28"/>
          <p:cNvSpPr/>
          <p:nvPr/>
        </p:nvSpPr>
        <p:spPr>
          <a:xfrm>
            <a:off x="556054" y="1196188"/>
            <a:ext cx="8130746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Regresión lineal en MLlib Spark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parámetros β para un modelo entrenado se almacenan en el atributo de ponderaciones.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hacer predicciones, llame al método de predicción 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LinearRegressionModel en un RDD [Vector].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vectores en el RDD deben ser de la misma longitud que la característica de vectores utilizados en el entrenamiento.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9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331" name="Google Shape;331;p29"/>
          <p:cNvSpPr/>
          <p:nvPr/>
        </p:nvSpPr>
        <p:spPr>
          <a:xfrm>
            <a:off x="556054" y="1196188"/>
            <a:ext cx="81307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Ejemplo: Regresión lineal en Python</a:t>
            </a:r>
            <a:endParaRPr/>
          </a:p>
        </p:txBody>
      </p:sp>
      <p:pic>
        <p:nvPicPr>
          <p:cNvPr id="332" name="Google Shape;33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349" y="2132337"/>
            <a:ext cx="7607299" cy="3607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556054" y="1196188"/>
            <a:ext cx="8130746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Visión General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esta clase aprenderás: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 es Spark MLlib.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 tipos de datos y operaciones estadísticas básicas son compatibles con MLlib.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 son la extracción de características y la reducción de dimensionalidad, y cómo se soportan estas técnicas en MLlib.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Cuales algoritmos de aprendizaje automático común se admiten en MLlib.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 tipos de problemas pueden utilizar modelos de regresión, y la forma de trabajar con modelos de regresión en Spark MLlib.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338" name="Google Shape;338;p30"/>
          <p:cNvSpPr/>
          <p:nvPr/>
        </p:nvSpPr>
        <p:spPr>
          <a:xfrm>
            <a:off x="556054" y="1196188"/>
            <a:ext cx="8130746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la regularización?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regularización se refiere a las técnicas utilizadas para evitar que el modelo se adapte a los datos (ajuste de ruido en lugar de señal).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 a evitar combinaciones de variables extremas y complicadas.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modelo puede ajustarse a los datos menos bien, pero debería ser más generalizado.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 puede impedir que algunas variables dominen el modelo.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También se utiliza para seleccionar qué variables son las más importantes para el modelo.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regularización se implementa en el algoritmo que produce el modelo.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Agrega un término extra que lo hace favorecer coeficientes más pequeños β.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 tipos comunes de regularización para la regresión lineal.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L1 o Regulación LASSO.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L2 o Regulación Ridge (también conocida como Tikhonov).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344" name="Google Shape;344;p31"/>
          <p:cNvSpPr/>
          <p:nvPr/>
        </p:nvSpPr>
        <p:spPr>
          <a:xfrm>
            <a:off x="556054" y="1196188"/>
            <a:ext cx="8130746" cy="5170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la regularización?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L1 tiende a incitar a algunos β a ser cero.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puede usar para permitir que el algoritmo seleccione variables con la mayor capacidad de predicción.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Scala, se implementa dos algoritmos para regresión regularizada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LassoWithSGD.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RidgeRegressionWithSGD.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También debe especificar los parámetros stepSize y regParam después de las numIterations.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StepSize es un parámetro para la convergencia de algoritmos.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parámetro regParam especifica el nivel de regularización.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Python, ambos se implementan en LinearRegressionWithSGD.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 de regularización especificado con el parámetro regType: L1 o L2.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Nivel de regularización especificado con el parámetro regParam.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es necesario especificar parámetros adicionales.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350" name="Google Shape;350;p32"/>
          <p:cNvSpPr/>
          <p:nvPr/>
        </p:nvSpPr>
        <p:spPr>
          <a:xfrm>
            <a:off x="556054" y="1196188"/>
            <a:ext cx="813074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Ejemplo: Regresión lineal con regularización en Python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450" y="1934852"/>
            <a:ext cx="7531100" cy="3824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3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357" name="Google Shape;357;p33"/>
          <p:cNvSpPr/>
          <p:nvPr/>
        </p:nvSpPr>
        <p:spPr>
          <a:xfrm>
            <a:off x="556054" y="1196188"/>
            <a:ext cx="8130746" cy="3508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 Esenciales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aprendizaje automático es el proceso de usar computadoras para aprender de los datos.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MLlib y Spark ML proporcionan una plataforma de aprendizaje automático escalable.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MLlib contiene tipos especializados para aprendizaje automático y estadísticas.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MLlib admite estadísticas básicas, una rica transformación de características y una funcionalidad avanzada de reducción dimensional.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171" name="Google Shape;171;p4"/>
          <p:cNvSpPr/>
          <p:nvPr/>
        </p:nvSpPr>
        <p:spPr>
          <a:xfrm>
            <a:off x="556054" y="1196188"/>
            <a:ext cx="8130746" cy="4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MLlib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MLlib es la biblioteca de aprendizaje automático de Spark.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 que el aprendizaje automático práctico sea escalable y fácil.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Incluye muchos algoritmos comunes de aprendizaje automático.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Incluye tipos de datos base para cálculos eficientes a escala.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Soporta estadísticas escalables y transformaciones de datos.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F7CA5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ML es una nueva API de nivel superior para pipelines de aprendizaje automático.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Construido sobre la API de Spark DataFrames.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Interfaz simple y limpia para ejecutar series de tareas complejas.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Soporta la mayoría de las funcionalidades incluidas en Spark MLlib.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MLlib y ML admiten una variedad de algoritmos de aprendizaje automático.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es práctico cubrir todos los algoritmos en detalle durante este curso.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177" name="Google Shape;177;p5"/>
          <p:cNvSpPr/>
          <p:nvPr/>
        </p:nvSpPr>
        <p:spPr>
          <a:xfrm>
            <a:off x="556054" y="1196188"/>
            <a:ext cx="8130746" cy="4339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de datos incluidos en Spark Mllib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MLlib admite todos los tipos de datos base en Spark.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rgbClr val="0F7CA5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Incluye tipos de datos útiles en álgebra lineal y aprendizaje automático.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Vectores y matrices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Contenido en el módulo </a:t>
            </a: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mllib.linalg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Soporta vectores y matrices dispersos y densos.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LabeledPoint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 en una etiqueta (label) y características (features).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etiqueta debe ser un valor de punto flotante.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características deben ser un vector de números de punto flotante.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183" name="Google Shape;183;p6"/>
          <p:cNvSpPr/>
          <p:nvPr/>
        </p:nvSpPr>
        <p:spPr>
          <a:xfrm>
            <a:off x="556054" y="1196188"/>
            <a:ext cx="8130746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Creación de tipos de datos básicos en Python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continuación se dan algunos ejemplos para crear tipos de datos básicos en Python.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rgbClr val="0F7CA5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602" y="2476500"/>
            <a:ext cx="8100795" cy="3673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190" name="Google Shape;190;p7"/>
          <p:cNvSpPr/>
          <p:nvPr/>
        </p:nvSpPr>
        <p:spPr>
          <a:xfrm>
            <a:off x="556054" y="1196188"/>
            <a:ext cx="8130746" cy="4708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general del soporte de estadísticas básicas en Spark MLlib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MLlib admite una cantidad limitada de funciones estadísticas básicas.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Resumen estadístico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Correlaciones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Muestreo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Prueba de hipótesis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Generación aleatoria de datos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Estimación de la densidad del grano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funcionalidad de estadísticas está contenida en el módulo mllib.stat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mayoría de las operaciones implican métodos de llamada en el objeto Statistics.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mayoría de las operaciones actúan sobre objetos Vector o RDD [Vector]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siguientes diapositivas muestran algunas operaciones básicas.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556054" y="1196188"/>
            <a:ext cx="8130746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Resumen de estadísticas en Python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estadísticas de resumen básicas se calculan a través del método colStats del objeto Statistics.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Toma como entrada un RDD [Vector].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Devuelve una instancia de MultivariateStatisticalSummary.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accede a las estadísticas como atributos del objeto devuelto.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350" y="3319846"/>
            <a:ext cx="7607300" cy="2878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/>
          <p:nvPr/>
        </p:nvSpPr>
        <p:spPr>
          <a:xfrm>
            <a:off x="4572000" y="543034"/>
            <a:ext cx="3845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Machine Learning con Spark MLlib</a:t>
            </a:r>
            <a:endParaRPr/>
          </a:p>
        </p:txBody>
      </p:sp>
      <p:sp>
        <p:nvSpPr>
          <p:cNvPr id="203" name="Google Shape;203;p9"/>
          <p:cNvSpPr/>
          <p:nvPr/>
        </p:nvSpPr>
        <p:spPr>
          <a:xfrm>
            <a:off x="556054" y="1196188"/>
            <a:ext cx="8130746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Correlaciones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correlaciones proporcionan una medida de la relación entre dos variables.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Pero esto es solo una medida de una relación lineal.</a:t>
            </a:r>
            <a:endParaRPr/>
          </a:p>
        </p:txBody>
      </p:sp>
      <p:pic>
        <p:nvPicPr>
          <p:cNvPr id="204" name="Google Shape;20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887" y="2591459"/>
            <a:ext cx="7072225" cy="3555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2014-04-29T13:43:09Z</dcterms:created>
  <dc:creator>Macarena Trujillo V.</dc:creator>
</cp:coreProperties>
</file>